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06"/>
    <p:restoredTop sz="90504"/>
  </p:normalViewPr>
  <p:slideViewPr>
    <p:cSldViewPr snapToGrid="0" snapToObjects="1">
      <p:cViewPr varScale="1">
        <p:scale>
          <a:sx n="141" d="100"/>
          <a:sy n="141" d="100"/>
        </p:scale>
        <p:origin x="19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246C8-425D-CA48-881C-57FCB6FA210F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23028-A21B-CB45-B543-EC9ECCCE4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20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1" y="2222623"/>
            <a:ext cx="5917679" cy="255498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441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76937" y="1828799"/>
            <a:ext cx="990599" cy="228659"/>
          </a:xfrm>
        </p:spPr>
        <p:txBody>
          <a:bodyPr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98B079AC-BE21-0E48-913F-285659B09FE6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10" y="3264407"/>
            <a:ext cx="3859795" cy="228659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749EA9D-3D64-BA4A-AEA2-BFBAA75B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07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9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5" y="4961453"/>
            <a:ext cx="6422002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3" y="5528191"/>
            <a:ext cx="6422003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79AC-BE21-0E48-913F-285659B09FE6}" type="datetimeFigureOut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749EA9D-3D64-BA4A-AEA2-BFBAA75B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51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1"/>
            <a:ext cx="6422004" cy="169272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79AC-BE21-0E48-913F-285659B09FE6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749EA9D-3D64-BA4A-AEA2-BFBAA75B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97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" name="TextBox 11"/>
          <p:cNvSpPr txBox="1"/>
          <p:nvPr/>
        </p:nvSpPr>
        <p:spPr bwMode="gray">
          <a:xfrm>
            <a:off x="7033422" y="2898648"/>
            <a:ext cx="660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/>
              <a:t>”</a:t>
            </a:r>
          </a:p>
        </p:txBody>
      </p:sp>
      <p:sp>
        <p:nvSpPr>
          <p:cNvPr id="11" name="TextBox 10"/>
          <p:cNvSpPr txBox="1"/>
          <p:nvPr/>
        </p:nvSpPr>
        <p:spPr bwMode="gray">
          <a:xfrm>
            <a:off x="651683" y="589767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58" y="903421"/>
            <a:ext cx="6160385" cy="289565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9" y="3809278"/>
            <a:ext cx="5646142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5"/>
            <a:ext cx="6422005" cy="102406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79AC-BE21-0E48-913F-285659B09FE6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749EA9D-3D64-BA4A-AEA2-BFBAA75B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94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2057400"/>
            <a:ext cx="6422004" cy="2095500"/>
          </a:xfrm>
        </p:spPr>
        <p:txBody>
          <a:bodyPr anchor="b"/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79AC-BE21-0E48-913F-285659B09FE6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749EA9D-3D64-BA4A-AEA2-BFBAA75B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62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2305"/>
            <a:ext cx="6423592" cy="71466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2489200"/>
            <a:ext cx="2313433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5"/>
            <a:ext cx="2313432" cy="2877714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8472" y="2489200"/>
            <a:ext cx="232675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2" y="3147165"/>
            <a:ext cx="2326749" cy="2869878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0" y="2489201"/>
            <a:ext cx="231374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3821" y="3147164"/>
            <a:ext cx="2313740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79AC-BE21-0E48-913F-285659B09FE6}" type="datetimeFigureOut">
              <a:rPr lang="en-US" smtClean="0"/>
              <a:t>2/8/21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749EA9D-3D64-BA4A-AEA2-BFBAA75B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93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1"/>
            <a:ext cx="6423592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461" y="4180095"/>
            <a:ext cx="229904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2743" y="2486221"/>
            <a:ext cx="2021456" cy="145032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1"/>
          </p:nvPr>
        </p:nvSpPr>
        <p:spPr>
          <a:xfrm>
            <a:off x="881461" y="4837558"/>
            <a:ext cx="2298410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4318" y="4179596"/>
            <a:ext cx="231779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16"/>
          </p:nvPr>
        </p:nvSpPr>
        <p:spPr>
          <a:xfrm>
            <a:off x="3550622" y="2509453"/>
            <a:ext cx="2025182" cy="14270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04318" y="4837558"/>
            <a:ext cx="2330903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1" y="4179595"/>
            <a:ext cx="229949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17"/>
          </p:nvPr>
        </p:nvSpPr>
        <p:spPr>
          <a:xfrm>
            <a:off x="6104946" y="2509453"/>
            <a:ext cx="2018839" cy="14270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63821" y="4837558"/>
            <a:ext cx="229949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79AC-BE21-0E48-913F-285659B09FE6}" type="datetimeFigureOut">
              <a:rPr lang="en-US" smtClean="0"/>
              <a:t>2/8/21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749EA9D-3D64-BA4A-AEA2-BFBAA75B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87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79AC-BE21-0E48-913F-285659B09FE6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749EA9D-3D64-BA4A-AEA2-BFBAA75B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12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8"/>
            <p:cNvSpPr/>
            <p:nvPr/>
          </p:nvSpPr>
          <p:spPr bwMode="gray">
            <a:xfrm rot="5400000">
              <a:off x="1299309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414867" y="402165"/>
              <a:ext cx="46105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68970" y="1447799"/>
            <a:ext cx="1077347" cy="457199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440" y="1447799"/>
            <a:ext cx="4417234" cy="4572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79AC-BE21-0E48-913F-285659B09FE6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749EA9D-3D64-BA4A-AEA2-BFBAA75B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40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79AC-BE21-0E48-913F-285659B09FE6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749EA9D-3D64-BA4A-AEA2-BFBAA75B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9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9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 bwMode="gray"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2257588"/>
            <a:ext cx="3101765" cy="3020343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7"/>
            <a:ext cx="3054653" cy="302034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79AC-BE21-0E48-913F-285659B09FE6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38039" y="7605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749EA9D-3D64-BA4A-AEA2-BFBAA75B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73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199"/>
            <a:ext cx="3636980" cy="353060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489199"/>
            <a:ext cx="3636981" cy="35306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79AC-BE21-0E48-913F-285659B09FE6}" type="datetimeFigureOut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749EA9D-3D64-BA4A-AEA2-BFBAA75B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94298"/>
            <a:ext cx="3636980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39" y="3253588"/>
            <a:ext cx="3636981" cy="276621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79AC-BE21-0E48-913F-285659B09FE6}" type="datetimeFigureOut">
              <a:rPr lang="en-US" smtClean="0"/>
              <a:t>2/8/21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749EA9D-3D64-BA4A-AEA2-BFBAA75B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51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79AC-BE21-0E48-913F-285659B09FE6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749EA9D-3D64-BA4A-AEA2-BFBAA75B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49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79AC-BE21-0E48-913F-285659B09FE6}" type="datetimeFigureOut">
              <a:rPr lang="en-US" smtClean="0"/>
              <a:t>2/8/21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749EA9D-3D64-BA4A-AEA2-BFBAA75B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10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89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1182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3086845"/>
            <a:ext cx="2712589" cy="2938036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79AC-BE21-0E48-913F-285659B09FE6}" type="datetimeFigureOut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749EA9D-3D64-BA4A-AEA2-BFBAA75B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73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591" y="1340000"/>
            <a:ext cx="3001938" cy="161619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1591" y="3086100"/>
            <a:ext cx="3001938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79AC-BE21-0E48-913F-285659B09FE6}" type="datetimeFigureOut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D749EA9D-3D64-BA4A-AEA2-BFBAA75B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0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3202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2489200"/>
            <a:ext cx="6343201" cy="353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9638" y="6365499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  <a:latin typeface="+mn-lt"/>
              </a:defRPr>
            </a:lvl1pPr>
          </a:lstStyle>
          <a:p>
            <a:fld id="{98B079AC-BE21-0E48-913F-285659B09FE6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8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749EA9D-3D64-BA4A-AEA2-BFBAA75B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72BA-45BB-D945-86C5-DEC6A7A801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/>
              <a:t>Chapter 4: Geocentric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63F7B-7111-464F-9545-5B2842BA3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441" y="4497462"/>
            <a:ext cx="7101902" cy="861420"/>
          </a:xfrm>
        </p:spPr>
        <p:txBody>
          <a:bodyPr>
            <a:normAutofit/>
          </a:bodyPr>
          <a:lstStyle/>
          <a:p>
            <a:r>
              <a:rPr lang="en-US" sz="2400" cap="none" dirty="0"/>
              <a:t>A.K.A. Linear regression as a Bayesian model</a:t>
            </a:r>
          </a:p>
        </p:txBody>
      </p:sp>
    </p:spTree>
    <p:extLst>
      <p:ext uri="{BB962C8B-B14F-4D97-AF65-F5344CB8AC3E}">
        <p14:creationId xmlns:p14="http://schemas.microsoft.com/office/powerpoint/2010/main" val="3827276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BA4C-ABD3-F44A-8AE1-D7A3A1F6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927099"/>
            <a:ext cx="7123674" cy="709865"/>
          </a:xfrm>
        </p:spPr>
        <p:txBody>
          <a:bodyPr/>
          <a:lstStyle/>
          <a:p>
            <a:r>
              <a:rPr lang="en-US" dirty="0"/>
              <a:t>Linear model of height (p.96)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E6EEF-F1D5-DE49-8F13-AE05FAB15C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6441" y="2489200"/>
                <a:ext cx="7540441" cy="41915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Likelihood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Linear model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178, 20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Prior (𝝰)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0, 10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Prior (𝝱)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𝑼𝒏𝒊𝒇𝒐𝒓𝒎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			Prior (𝞂)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There isn’t much more to say about 𝞂, but it may take a more familiar form if we rewrite the model as: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E6EEF-F1D5-DE49-8F13-AE05FAB15C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6441" y="2489200"/>
                <a:ext cx="7540441" cy="4191518"/>
              </a:xfrm>
              <a:blipFill>
                <a:blip r:embed="rId2"/>
                <a:stretch>
                  <a:fillRect l="-168" t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1791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BA4C-ABD3-F44A-8AE1-D7A3A1F6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927099"/>
            <a:ext cx="7123674" cy="709865"/>
          </a:xfrm>
        </p:spPr>
        <p:txBody>
          <a:bodyPr/>
          <a:lstStyle/>
          <a:p>
            <a:r>
              <a:rPr lang="en-US" dirty="0"/>
              <a:t>How do we analyze the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E6EEF-F1D5-DE49-8F13-AE05FAB15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1" y="2489200"/>
            <a:ext cx="7776816" cy="4368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i="1" dirty="0" err="1"/>
              <a:t>quap</a:t>
            </a:r>
            <a:r>
              <a:rPr lang="en-US" dirty="0"/>
              <a:t> (quadratic approximation) function estimates the posterior distributions for our model</a:t>
            </a:r>
          </a:p>
          <a:p>
            <a:r>
              <a:rPr lang="en-US" dirty="0"/>
              <a:t>Translate the model line-by-line into R code within an </a:t>
            </a:r>
            <a:r>
              <a:rPr lang="en-US" i="1" dirty="0" err="1"/>
              <a:t>alist</a:t>
            </a:r>
            <a:r>
              <a:rPr lang="en-US" dirty="0"/>
              <a:t> data structure:</a:t>
            </a:r>
          </a:p>
          <a:p>
            <a:pPr marL="0" indent="0">
              <a:buNone/>
            </a:pPr>
            <a:r>
              <a:rPr lang="en-US" dirty="0"/>
              <a:t>m &lt;- </a:t>
            </a:r>
            <a:r>
              <a:rPr lang="en-US" dirty="0" err="1"/>
              <a:t>quap</a:t>
            </a:r>
            <a:r>
              <a:rPr lang="en-US" dirty="0"/>
              <a:t>(</a:t>
            </a:r>
            <a:r>
              <a:rPr lang="en-US" dirty="0" err="1"/>
              <a:t>alist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	height ~ </a:t>
            </a:r>
            <a:r>
              <a:rPr lang="en-US" dirty="0" err="1"/>
              <a:t>dnorm</a:t>
            </a:r>
            <a:r>
              <a:rPr lang="en-US" dirty="0"/>
              <a:t>(𝝻, 𝞂),</a:t>
            </a:r>
          </a:p>
          <a:p>
            <a:pPr marL="0" indent="0">
              <a:buNone/>
            </a:pPr>
            <a:r>
              <a:rPr lang="en-US" dirty="0"/>
              <a:t>		𝝻 &lt;- 𝝰 + 𝝱 * (weight – </a:t>
            </a:r>
            <a:r>
              <a:rPr lang="en-US" dirty="0" err="1"/>
              <a:t>mean_weight</a:t>
            </a:r>
            <a:r>
              <a:rPr lang="en-US" dirty="0"/>
              <a:t>),</a:t>
            </a:r>
          </a:p>
          <a:p>
            <a:pPr marL="0" indent="0">
              <a:buNone/>
            </a:pPr>
            <a:r>
              <a:rPr lang="en-US" dirty="0"/>
              <a:t>		𝝰 ~ </a:t>
            </a:r>
            <a:r>
              <a:rPr lang="en-US" dirty="0" err="1"/>
              <a:t>dnorm</a:t>
            </a:r>
            <a:r>
              <a:rPr lang="en-US" dirty="0"/>
              <a:t>(178, 20),</a:t>
            </a:r>
          </a:p>
          <a:p>
            <a:pPr marL="0" indent="0">
              <a:buNone/>
            </a:pPr>
            <a:r>
              <a:rPr lang="en-US" dirty="0"/>
              <a:t>		𝝱 ~ </a:t>
            </a:r>
            <a:r>
              <a:rPr lang="en-US" dirty="0" err="1"/>
              <a:t>dnorm</a:t>
            </a:r>
            <a:r>
              <a:rPr lang="en-US" dirty="0"/>
              <a:t>(0, 10),</a:t>
            </a:r>
          </a:p>
          <a:p>
            <a:pPr marL="0" indent="0">
              <a:buNone/>
            </a:pPr>
            <a:r>
              <a:rPr lang="en-US" dirty="0"/>
              <a:t>		𝞂 ~ </a:t>
            </a:r>
            <a:r>
              <a:rPr lang="en-US" dirty="0" err="1"/>
              <a:t>dunif</a:t>
            </a:r>
            <a:r>
              <a:rPr lang="en-US" dirty="0"/>
              <a:t>(0, 50)</a:t>
            </a:r>
          </a:p>
          <a:p>
            <a:pPr marL="0" indent="0">
              <a:buNone/>
            </a:pPr>
            <a:r>
              <a:rPr lang="en-US" dirty="0"/>
              <a:t>	),</a:t>
            </a:r>
          </a:p>
          <a:p>
            <a:pPr marL="0" indent="0">
              <a:buNone/>
            </a:pPr>
            <a:r>
              <a:rPr lang="en-US" dirty="0"/>
              <a:t>	data = </a:t>
            </a:r>
            <a:r>
              <a:rPr lang="en-US" dirty="0" err="1"/>
              <a:t>insertDataHere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7F2B2C4-C9DF-1A4C-922F-0723CC2D1B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9877" y="3982098"/>
                <a:ext cx="3196405" cy="287590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3464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6012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8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0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5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charset="2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</a:p>
              <a:p>
                <a:pPr marL="0" indent="0">
                  <a:buFont typeface="Wingdings 3" charset="2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</a:p>
              <a:p>
                <a:pPr marL="0" indent="0">
                  <a:buFont typeface="Wingdings 3" charset="2"/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178, 20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</a:p>
              <a:p>
                <a:pPr marL="0" indent="0">
                  <a:buFont typeface="Wingdings 3" charset="2"/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0, 10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</a:p>
              <a:p>
                <a:pPr marL="0" indent="0">
                  <a:buFont typeface="Wingdings 3" charset="2"/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𝑈𝑛𝑖𝑓𝑜𝑟𝑚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(0, 50)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7F2B2C4-C9DF-1A4C-922F-0723CC2D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877" y="3982098"/>
                <a:ext cx="3196405" cy="2875902"/>
              </a:xfrm>
              <a:prstGeom prst="rect">
                <a:avLst/>
              </a:prstGeom>
              <a:blipFill>
                <a:blip r:embed="rId2"/>
                <a:stretch>
                  <a:fillRect l="-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4084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BA4C-ABD3-F44A-8AE1-D7A3A1F6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927099"/>
            <a:ext cx="7123674" cy="709865"/>
          </a:xfrm>
        </p:spPr>
        <p:txBody>
          <a:bodyPr/>
          <a:lstStyle/>
          <a:p>
            <a:r>
              <a:rPr lang="en-US" dirty="0"/>
              <a:t>How do we analyze the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E6EEF-F1D5-DE49-8F13-AE05FAB15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1" y="2489200"/>
            <a:ext cx="7776816" cy="43688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i="1" dirty="0"/>
              <a:t>precis</a:t>
            </a:r>
            <a:r>
              <a:rPr lang="en-US" dirty="0"/>
              <a:t> function gives us estimates (mean, standard deviation) for the parameters in the posterior</a:t>
            </a:r>
          </a:p>
          <a:p>
            <a:r>
              <a:rPr lang="en-US" dirty="0"/>
              <a:t>We can also generate samples from the </a:t>
            </a:r>
            <a:r>
              <a:rPr lang="en-US" i="1" dirty="0" err="1"/>
              <a:t>quap</a:t>
            </a:r>
            <a:r>
              <a:rPr lang="en-US" dirty="0"/>
              <a:t> result, which give us the power to do many further computations</a:t>
            </a:r>
          </a:p>
          <a:p>
            <a:pPr lvl="1"/>
            <a:r>
              <a:rPr lang="en-US" i="1" dirty="0"/>
              <a:t>apply</a:t>
            </a:r>
            <a:r>
              <a:rPr lang="en-US" dirty="0"/>
              <a:t> function: calculate mean (or other function) across samples</a:t>
            </a:r>
          </a:p>
          <a:p>
            <a:pPr lvl="1"/>
            <a:r>
              <a:rPr lang="en-US" i="1" dirty="0"/>
              <a:t>PI</a:t>
            </a:r>
            <a:r>
              <a:rPr lang="en-US" dirty="0"/>
              <a:t>/</a:t>
            </a:r>
            <a:r>
              <a:rPr lang="en-US" i="1" dirty="0"/>
              <a:t>HPDI</a:t>
            </a:r>
            <a:r>
              <a:rPr lang="en-US" dirty="0"/>
              <a:t>: compute intervals across samples</a:t>
            </a:r>
          </a:p>
          <a:p>
            <a:pPr lvl="1"/>
            <a:r>
              <a:rPr lang="en-US" i="1" dirty="0"/>
              <a:t>link</a:t>
            </a:r>
            <a:r>
              <a:rPr lang="en-US" dirty="0"/>
              <a:t>: generate posterior for 𝝻 based on samples</a:t>
            </a:r>
          </a:p>
          <a:p>
            <a:pPr lvl="1"/>
            <a:r>
              <a:rPr lang="en-US" i="1" dirty="0"/>
              <a:t>sim</a:t>
            </a:r>
            <a:r>
              <a:rPr lang="en-US" dirty="0"/>
              <a:t>: generate height values with uncertainty (𝞂) based on the likelihood function</a:t>
            </a:r>
          </a:p>
          <a:p>
            <a:pPr lvl="1"/>
            <a:r>
              <a:rPr lang="en-US" dirty="0"/>
              <a:t>The interior workings of each of these functions are quite simple, and there is much more that we can do using our own code to manipulate the samples</a:t>
            </a:r>
          </a:p>
        </p:txBody>
      </p:sp>
    </p:spTree>
    <p:extLst>
      <p:ext uri="{BB962C8B-B14F-4D97-AF65-F5344CB8AC3E}">
        <p14:creationId xmlns:p14="http://schemas.microsoft.com/office/powerpoint/2010/main" val="1194300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BA4C-ABD3-F44A-8AE1-D7A3A1F6C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Normal/Gaussian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E6EEF-F1D5-DE49-8F13-AE05FAB15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1" y="2489200"/>
            <a:ext cx="7776816" cy="1521737"/>
          </a:xfrm>
        </p:spPr>
        <p:txBody>
          <a:bodyPr/>
          <a:lstStyle/>
          <a:p>
            <a:r>
              <a:rPr lang="en-US" dirty="0"/>
              <a:t>Innately linked to linear regression as a measure of uncertainty</a:t>
            </a:r>
          </a:p>
          <a:p>
            <a:r>
              <a:rPr lang="en-US" dirty="0"/>
              <a:t>Normal distributions arise naturally when we add up a large number of small probabilistic events, regardless of the underlying distribution of each individual event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EB4E4-0935-954B-9001-6D623F6BA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05" y="4010937"/>
            <a:ext cx="3212523" cy="21416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7D7DA4-81E1-024D-BB6B-E84B94BF0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877" y="4196859"/>
            <a:ext cx="1240541" cy="884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2240C7-C458-6041-8E00-901B185C2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972" y="4196859"/>
            <a:ext cx="1240541" cy="884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7639C0-FF1A-364B-A245-22F42FB76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067" y="4196858"/>
            <a:ext cx="1240541" cy="884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42FCA0-A6FA-3845-9336-56B3D7CF5A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75" t="20332" r="10682" b="9871"/>
          <a:stretch/>
        </p:blipFill>
        <p:spPr>
          <a:xfrm>
            <a:off x="5802122" y="5264915"/>
            <a:ext cx="1731287" cy="11014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1807EE-4654-F745-BFE7-328AB73E864D}"/>
              </a:ext>
            </a:extLst>
          </p:cNvPr>
          <p:cNvSpPr txBox="1"/>
          <p:nvPr/>
        </p:nvSpPr>
        <p:spPr>
          <a:xfrm>
            <a:off x="5008418" y="4454651"/>
            <a:ext cx="3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C82874-AF55-B54E-A7FA-54978D225D95}"/>
              </a:ext>
            </a:extLst>
          </p:cNvPr>
          <p:cNvSpPr txBox="1"/>
          <p:nvPr/>
        </p:nvSpPr>
        <p:spPr>
          <a:xfrm>
            <a:off x="6526513" y="4455495"/>
            <a:ext cx="3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B12CC-7303-FF48-8D3D-5ABCFD64FF36}"/>
              </a:ext>
            </a:extLst>
          </p:cNvPr>
          <p:cNvSpPr txBox="1"/>
          <p:nvPr/>
        </p:nvSpPr>
        <p:spPr>
          <a:xfrm>
            <a:off x="7968871" y="4454651"/>
            <a:ext cx="70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BF14CD-54BE-7149-BECF-AA165C9CC2E7}"/>
              </a:ext>
            </a:extLst>
          </p:cNvPr>
          <p:cNvSpPr txBox="1"/>
          <p:nvPr/>
        </p:nvSpPr>
        <p:spPr>
          <a:xfrm>
            <a:off x="5604784" y="5630966"/>
            <a:ext cx="33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31B69F-D87A-A54D-93A4-153437271C99}"/>
              </a:ext>
            </a:extLst>
          </p:cNvPr>
          <p:cNvSpPr txBox="1"/>
          <p:nvPr/>
        </p:nvSpPr>
        <p:spPr>
          <a:xfrm>
            <a:off x="5259131" y="6269207"/>
            <a:ext cx="2888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rushing distance over n rushes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B26F67-5105-D545-AD1F-F53F90C2296A}"/>
              </a:ext>
            </a:extLst>
          </p:cNvPr>
          <p:cNvSpPr txBox="1"/>
          <p:nvPr/>
        </p:nvSpPr>
        <p:spPr>
          <a:xfrm>
            <a:off x="3912719" y="3919232"/>
            <a:ext cx="108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rush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F1FC39-3B5E-D94A-9FE7-B189EDC30438}"/>
              </a:ext>
            </a:extLst>
          </p:cNvPr>
          <p:cNvSpPr txBox="1"/>
          <p:nvPr/>
        </p:nvSpPr>
        <p:spPr>
          <a:xfrm>
            <a:off x="5422077" y="3927950"/>
            <a:ext cx="108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rush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A7040-583B-6348-9913-B57AFD7049CA}"/>
              </a:ext>
            </a:extLst>
          </p:cNvPr>
          <p:cNvSpPr txBox="1"/>
          <p:nvPr/>
        </p:nvSpPr>
        <p:spPr>
          <a:xfrm>
            <a:off x="6957647" y="3926431"/>
            <a:ext cx="108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rush</a:t>
            </a:r>
          </a:p>
        </p:txBody>
      </p:sp>
    </p:spTree>
    <p:extLst>
      <p:ext uri="{BB962C8B-B14F-4D97-AF65-F5344CB8AC3E}">
        <p14:creationId xmlns:p14="http://schemas.microsoft.com/office/powerpoint/2010/main" val="363635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BA4C-ABD3-F44A-8AE1-D7A3A1F6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927099"/>
            <a:ext cx="7123674" cy="709865"/>
          </a:xfrm>
        </p:spPr>
        <p:txBody>
          <a:bodyPr/>
          <a:lstStyle/>
          <a:p>
            <a:r>
              <a:rPr lang="en-US" dirty="0"/>
              <a:t>How do we transcribe the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E6EEF-F1D5-DE49-8F13-AE05FAB15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1" y="2489200"/>
            <a:ext cx="7776816" cy="3530600"/>
          </a:xfrm>
        </p:spPr>
        <p:txBody>
          <a:bodyPr/>
          <a:lstStyle/>
          <a:p>
            <a:r>
              <a:rPr lang="en-US" dirty="0"/>
              <a:t>Data: observable variables, defined in terms of unobservable variables through a likelihood function</a:t>
            </a:r>
          </a:p>
          <a:p>
            <a:r>
              <a:rPr lang="en-US" dirty="0"/>
              <a:t>Parameters: unobservable variables, either assigned priors (stochastic/~) or defined in terms of other parameters (deterministic/=)</a:t>
            </a:r>
          </a:p>
        </p:txBody>
      </p:sp>
    </p:spTree>
    <p:extLst>
      <p:ext uri="{BB962C8B-B14F-4D97-AF65-F5344CB8AC3E}">
        <p14:creationId xmlns:p14="http://schemas.microsoft.com/office/powerpoint/2010/main" val="17591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BA4C-ABD3-F44A-8AE1-D7A3A1F6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927099"/>
            <a:ext cx="7123674" cy="709865"/>
          </a:xfrm>
        </p:spPr>
        <p:txBody>
          <a:bodyPr/>
          <a:lstStyle/>
          <a:p>
            <a:r>
              <a:rPr lang="en-US" dirty="0"/>
              <a:t>Linear model of height (p.96)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E6EEF-F1D5-DE49-8F13-AE05FAB15C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6441" y="2489200"/>
                <a:ext cx="7540441" cy="287590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			Likelihood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			Linear model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178, 20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			</a:t>
                </a:r>
                <a:r>
                  <a:rPr lang="en-US" dirty="0">
                    <a:ea typeface="Cambria Math" panose="02040503050406030204" pitchFamily="18" charset="0"/>
                  </a:rPr>
                  <a:t>Prior (𝝰)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0, 10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Prior (𝝱)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𝑈𝑛𝑖𝑓𝑜𝑟𝑚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(0, 50)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Prior (𝞂)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E6EEF-F1D5-DE49-8F13-AE05FAB15C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6441" y="2489200"/>
                <a:ext cx="7540441" cy="2875902"/>
              </a:xfrm>
              <a:blipFill>
                <a:blip r:embed="rId2"/>
                <a:stretch>
                  <a:fillRect l="-168" t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37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BA4C-ABD3-F44A-8AE1-D7A3A1F6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927099"/>
            <a:ext cx="7123674" cy="709865"/>
          </a:xfrm>
        </p:spPr>
        <p:txBody>
          <a:bodyPr/>
          <a:lstStyle/>
          <a:p>
            <a:r>
              <a:rPr lang="en-US" dirty="0"/>
              <a:t>Linear model of height (p.96)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E6EEF-F1D5-DE49-8F13-AE05FAB15C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6441" y="2489200"/>
                <a:ext cx="7540441" cy="41915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𝑵𝒐𝒓𝒎𝒂𝒍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</m:d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			Likelihood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			Linear model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178, 20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			</a:t>
                </a:r>
                <a:r>
                  <a:rPr lang="en-US" dirty="0">
                    <a:ea typeface="Cambria Math" panose="02040503050406030204" pitchFamily="18" charset="0"/>
                  </a:rPr>
                  <a:t>Prior (𝝰)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0, 10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Prior (𝝱)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𝑈𝑛𝑖𝑓𝑜𝑟𝑚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(0, 50)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Prior (𝞂)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Subscripts denote individual observations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Likelihood of the data is the product of the likelihood of each individual height observation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E6EEF-F1D5-DE49-8F13-AE05FAB15C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6441" y="2489200"/>
                <a:ext cx="7540441" cy="4191518"/>
              </a:xfrm>
              <a:blipFill>
                <a:blip r:embed="rId2"/>
                <a:stretch>
                  <a:fillRect l="-168" t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49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BA4C-ABD3-F44A-8AE1-D7A3A1F6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927099"/>
            <a:ext cx="7123674" cy="709865"/>
          </a:xfrm>
        </p:spPr>
        <p:txBody>
          <a:bodyPr/>
          <a:lstStyle/>
          <a:p>
            <a:r>
              <a:rPr lang="en-US" dirty="0"/>
              <a:t>Linear model of height (p.96)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E6EEF-F1D5-DE49-8F13-AE05FAB15C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6441" y="2489200"/>
                <a:ext cx="7540441" cy="41915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Likelihood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			Linear model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178, 20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			</a:t>
                </a:r>
                <a:r>
                  <a:rPr lang="en-US" dirty="0">
                    <a:ea typeface="Cambria Math" panose="02040503050406030204" pitchFamily="18" charset="0"/>
                  </a:rPr>
                  <a:t>Prior (𝝰)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0, 10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Prior (𝝱)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𝑈𝑛𝑖𝑓𝑜𝑟𝑚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(0, 50)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Prior (𝞂)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𝝻 is defined deterministically (= instead of ~) and is not estimated in the posterior, though we can compute it for paired 𝝰 and 𝝱 posterior samples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E6EEF-F1D5-DE49-8F13-AE05FAB15C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6441" y="2489200"/>
                <a:ext cx="7540441" cy="4191518"/>
              </a:xfrm>
              <a:blipFill>
                <a:blip r:embed="rId2"/>
                <a:stretch>
                  <a:fillRect l="-168" t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2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01C6E5-B591-5843-B6B2-3580897FBD2C}"/>
              </a:ext>
            </a:extLst>
          </p:cNvPr>
          <p:cNvSpPr/>
          <p:nvPr/>
        </p:nvSpPr>
        <p:spPr>
          <a:xfrm>
            <a:off x="6443663" y="2489200"/>
            <a:ext cx="2357437" cy="1782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3BA4C-ABD3-F44A-8AE1-D7A3A1F6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927099"/>
            <a:ext cx="7123674" cy="709865"/>
          </a:xfrm>
        </p:spPr>
        <p:txBody>
          <a:bodyPr/>
          <a:lstStyle/>
          <a:p>
            <a:r>
              <a:rPr lang="en-US" dirty="0"/>
              <a:t>Linear model of height (p.96)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E6EEF-F1D5-DE49-8F13-AE05FAB15C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6441" y="2489200"/>
                <a:ext cx="7540441" cy="41915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Likelihood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Linear model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𝑵𝒐𝒓𝒎𝒂𝒍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𝟏𝟕𝟖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𝟐𝟎</m:t>
                        </m:r>
                      </m:e>
                    </m:d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			Prior (𝝰)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0, 10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Prior (𝝱)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𝑈𝑛𝑖𝑓𝑜𝑟𝑚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(0, 50)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Prior (𝞂)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𝝰 is the intercept of the linear model, aka the expected height of an individual of average weight for this centered model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E6EEF-F1D5-DE49-8F13-AE05FAB15C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6441" y="2489200"/>
                <a:ext cx="7540441" cy="4191518"/>
              </a:xfrm>
              <a:blipFill>
                <a:blip r:embed="rId2"/>
                <a:stretch>
                  <a:fillRect l="-168" t="-604" r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2B4144-1533-724D-BDDD-E2D935006438}"/>
                  </a:ext>
                </a:extLst>
              </p:cNvPr>
              <p:cNvSpPr txBox="1"/>
              <p:nvPr/>
            </p:nvSpPr>
            <p:spPr>
              <a:xfrm>
                <a:off x="6519487" y="2489200"/>
                <a:ext cx="3110288" cy="1778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x</a:t>
                </a:r>
                <a:r>
                  <a:rPr lang="en-US" baseline="-25000" dirty="0"/>
                  <a:t>i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∗0</m:t>
                    </m:r>
                  </m:oMath>
                </a14:m>
                <a:r>
                  <a:rPr lang="en-US" dirty="0"/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2B4144-1533-724D-BDDD-E2D935006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487" y="2489200"/>
                <a:ext cx="3110288" cy="1778757"/>
              </a:xfrm>
              <a:prstGeom prst="rect">
                <a:avLst/>
              </a:prstGeom>
              <a:blipFill>
                <a:blip r:embed="rId3"/>
                <a:stretch>
                  <a:fillRect l="-1220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311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BA4C-ABD3-F44A-8AE1-D7A3A1F6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927099"/>
            <a:ext cx="7123674" cy="709865"/>
          </a:xfrm>
        </p:spPr>
        <p:txBody>
          <a:bodyPr/>
          <a:lstStyle/>
          <a:p>
            <a:r>
              <a:rPr lang="en-US" dirty="0"/>
              <a:t>Linear model of height (p.96)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E6EEF-F1D5-DE49-8F13-AE05FAB15C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6441" y="2489200"/>
                <a:ext cx="7540441" cy="41915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Likelihood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Linear model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𝑵𝒐𝒓𝒎𝒂𝒍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𝟏𝟕𝟖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𝟐𝟎</m:t>
                        </m:r>
                      </m:e>
                    </m:d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			Prior (𝝰)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0, 10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Prior (𝝱)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𝑈𝑛𝑖𝑓𝑜𝑟𝑚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(0, 50)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Prior (𝞂)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𝝰 is the intercept of the linear model, aka the expected height of an individual of average weight for this centered model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the uncentered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𝝰 would be the expected height of an individual of zero weight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E6EEF-F1D5-DE49-8F13-AE05FAB15C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6441" y="2489200"/>
                <a:ext cx="7540441" cy="4191518"/>
              </a:xfrm>
              <a:blipFill>
                <a:blip r:embed="rId2"/>
                <a:stretch>
                  <a:fillRect l="-168" t="-604" r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08CC20F-3F03-304D-9FE2-C51E6D3601AC}"/>
              </a:ext>
            </a:extLst>
          </p:cNvPr>
          <p:cNvSpPr/>
          <p:nvPr/>
        </p:nvSpPr>
        <p:spPr>
          <a:xfrm>
            <a:off x="6443663" y="2489200"/>
            <a:ext cx="2357437" cy="1782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B6C462-D768-604F-AFBD-E6F3DEEDC729}"/>
                  </a:ext>
                </a:extLst>
              </p:cNvPr>
              <p:cNvSpPr txBox="1"/>
              <p:nvPr/>
            </p:nvSpPr>
            <p:spPr>
              <a:xfrm>
                <a:off x="6519487" y="2489200"/>
                <a:ext cx="311028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x</a:t>
                </a:r>
                <a:r>
                  <a:rPr lang="en-US" baseline="-25000" dirty="0"/>
                  <a:t>i</a:t>
                </a:r>
                <a:r>
                  <a:rPr lang="en-US" dirty="0"/>
                  <a:t> = 0: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∗0</m:t>
                    </m:r>
                  </m:oMath>
                </a14:m>
                <a:r>
                  <a:rPr lang="en-US" dirty="0"/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B6C462-D768-604F-AFBD-E6F3DEEDC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487" y="2489200"/>
                <a:ext cx="3110288" cy="1477328"/>
              </a:xfrm>
              <a:prstGeom prst="rect">
                <a:avLst/>
              </a:prstGeom>
              <a:blipFill>
                <a:blip r:embed="rId3"/>
                <a:stretch>
                  <a:fillRect l="-1220" t="-1709"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79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BA4C-ABD3-F44A-8AE1-D7A3A1F6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927099"/>
            <a:ext cx="7123674" cy="709865"/>
          </a:xfrm>
        </p:spPr>
        <p:txBody>
          <a:bodyPr/>
          <a:lstStyle/>
          <a:p>
            <a:r>
              <a:rPr lang="en-US" dirty="0"/>
              <a:t>Linear model of height (p.96)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E6EEF-F1D5-DE49-8F13-AE05FAB15C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6441" y="2489200"/>
                <a:ext cx="7540441" cy="41915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Likelihood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Linear model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178, 20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Prior (𝝰)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𝑵𝒐𝒓𝒎𝒂𝒍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</m:d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			Prior (𝝱)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𝑈𝑛𝑖𝑓𝑜𝑟𝑚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(0, 50)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			Prior (𝞂)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𝝱 is the slope of the linear model, aka the height increment for a one unit increase in weight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E6EEF-F1D5-DE49-8F13-AE05FAB15C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6441" y="2489200"/>
                <a:ext cx="7540441" cy="4191518"/>
              </a:xfrm>
              <a:blipFill>
                <a:blip r:embed="rId2"/>
                <a:stretch>
                  <a:fillRect l="-168" t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18631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{AE52EF61-9667-524D-8679-56362F218E20}tf10001076</Template>
  <TotalTime>47688</TotalTime>
  <Words>1108</Words>
  <Application>Microsoft Macintosh PowerPoint</Application>
  <PresentationFormat>On-screen Show (4:3)</PresentationFormat>
  <Paragraphs>109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 Math</vt:lpstr>
      <vt:lpstr>Century Gothic</vt:lpstr>
      <vt:lpstr>Wingdings 3</vt:lpstr>
      <vt:lpstr>Ion Boardroom</vt:lpstr>
      <vt:lpstr>Chapter 4: Geocentric models</vt:lpstr>
      <vt:lpstr>Normal/Gaussian distributions</vt:lpstr>
      <vt:lpstr>How do we transcribe the models?</vt:lpstr>
      <vt:lpstr>Linear model of height (p.96)</vt:lpstr>
      <vt:lpstr>Linear model of height (p.96)</vt:lpstr>
      <vt:lpstr>Linear model of height (p.96)</vt:lpstr>
      <vt:lpstr>Linear model of height (p.96)</vt:lpstr>
      <vt:lpstr>Linear model of height (p.96)</vt:lpstr>
      <vt:lpstr>Linear model of height (p.96)</vt:lpstr>
      <vt:lpstr>Linear model of height (p.96)</vt:lpstr>
      <vt:lpstr>How do we analyze the models?</vt:lpstr>
      <vt:lpstr>How do we analyze the models?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Toby Matthews</dc:creator>
  <cp:lastModifiedBy>Microsoft Office User</cp:lastModifiedBy>
  <cp:revision>257</cp:revision>
  <dcterms:created xsi:type="dcterms:W3CDTF">2019-12-24T08:08:49Z</dcterms:created>
  <dcterms:modified xsi:type="dcterms:W3CDTF">2021-02-08T21:07:04Z</dcterms:modified>
</cp:coreProperties>
</file>